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993" r:id="rId3"/>
    <p:sldId id="998" r:id="rId4"/>
    <p:sldId id="999" r:id="rId5"/>
    <p:sldId id="1000" r:id="rId6"/>
    <p:sldId id="1001" r:id="rId7"/>
    <p:sldId id="994" r:id="rId8"/>
    <p:sldId id="1002" r:id="rId9"/>
    <p:sldId id="1003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10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8  Put on your coat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听力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专项提优 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397031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选出你所听到的单词。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cold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good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scarf		B. sweater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coat		B. red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teddy		B. beanie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your		B. you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088969" y="1871790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cold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19542" y="2564904"/>
            <a:ext cx="13596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sweater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191550" y="3212976"/>
            <a:ext cx="6959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red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191550" y="3816006"/>
            <a:ext cx="11817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beanie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224843" y="4489956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your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991264" y="1862076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2638" y="250152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2638" y="314096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82638" y="378904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82638" y="441794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圈出与所听内容相符的图片的序号。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93.jpg" descr="id:21474963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98662" y="2060848"/>
            <a:ext cx="1622425" cy="1643380"/>
          </a:xfrm>
          <a:prstGeom prst="rect">
            <a:avLst/>
          </a:prstGeom>
        </p:spPr>
      </p:pic>
      <p:pic>
        <p:nvPicPr>
          <p:cNvPr id="4" name="aw94.jpg" descr="id:214749639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15923" y="2152263"/>
            <a:ext cx="1687195" cy="1708785"/>
          </a:xfrm>
          <a:prstGeom prst="rect">
            <a:avLst/>
          </a:prstGeom>
        </p:spPr>
      </p:pic>
      <p:pic>
        <p:nvPicPr>
          <p:cNvPr id="5" name="aw95.jpg" descr="id:214749640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959302" y="2060848"/>
            <a:ext cx="1459669" cy="1656184"/>
          </a:xfrm>
          <a:prstGeom prst="rect">
            <a:avLst/>
          </a:prstGeom>
        </p:spPr>
      </p:pic>
      <p:pic>
        <p:nvPicPr>
          <p:cNvPr id="6" name="cz94a.jpg" descr="id:214749641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695606" y="2132856"/>
            <a:ext cx="1752600" cy="149034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06574" y="3769876"/>
            <a:ext cx="3557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This red scarf is good.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958938" y="3717032"/>
            <a:ext cx="35206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It’s my green sweater.</a:t>
            </a:r>
            <a:endParaRPr lang="zh-CN" altLang="en-US"/>
          </a:p>
        </p:txBody>
      </p:sp>
      <p:sp>
        <p:nvSpPr>
          <p:cNvPr id="9" name="椭圆 8"/>
          <p:cNvSpPr/>
          <p:nvPr/>
        </p:nvSpPr>
        <p:spPr bwMode="auto">
          <a:xfrm>
            <a:off x="729110" y="2492896"/>
            <a:ext cx="504056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0" name="椭圆 9"/>
          <p:cNvSpPr/>
          <p:nvPr/>
        </p:nvSpPr>
        <p:spPr bwMode="auto">
          <a:xfrm>
            <a:off x="6239222" y="2492896"/>
            <a:ext cx="504056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0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98248"/>
            <a:ext cx="11485848" cy="738664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w96.jpg" descr="id:21474964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342679" y="1772816"/>
            <a:ext cx="1102684" cy="1872208"/>
          </a:xfrm>
          <a:prstGeom prst="rect">
            <a:avLst/>
          </a:prstGeom>
        </p:spPr>
      </p:pic>
      <p:pic>
        <p:nvPicPr>
          <p:cNvPr id="4" name="aw97.jpg" descr="id:214749642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62958" y="1772816"/>
            <a:ext cx="998477" cy="1863691"/>
          </a:xfrm>
          <a:prstGeom prst="rect">
            <a:avLst/>
          </a:prstGeom>
        </p:spPr>
      </p:pic>
      <p:pic>
        <p:nvPicPr>
          <p:cNvPr id="5" name="aw98.jpg" descr="id:214749643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887294" y="1844824"/>
            <a:ext cx="1475546" cy="1728192"/>
          </a:xfrm>
          <a:prstGeom prst="rect">
            <a:avLst/>
          </a:prstGeom>
        </p:spPr>
      </p:pic>
      <p:pic>
        <p:nvPicPr>
          <p:cNvPr id="6" name="aw99.jpg" descr="id:214749644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695606" y="1772816"/>
            <a:ext cx="1656184" cy="165618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34566" y="3697868"/>
            <a:ext cx="46804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Wang Bing, put on your coat.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951190" y="3697868"/>
            <a:ext cx="37689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Can you see the trees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/>
          </a:p>
        </p:txBody>
      </p:sp>
      <p:sp>
        <p:nvSpPr>
          <p:cNvPr id="9" name="椭圆 8"/>
          <p:cNvSpPr/>
          <p:nvPr/>
        </p:nvSpPr>
        <p:spPr bwMode="auto">
          <a:xfrm>
            <a:off x="3070870" y="1988840"/>
            <a:ext cx="504056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0" name="椭圆 9"/>
          <p:cNvSpPr/>
          <p:nvPr/>
        </p:nvSpPr>
        <p:spPr bwMode="auto">
          <a:xfrm>
            <a:off x="8903518" y="1988840"/>
            <a:ext cx="504056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10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383181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选出你所听到的句子。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5021263" algn="l"/>
              </a:tabLst>
            </a:pP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70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It’s cold.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 great.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5021263" algn="l"/>
              </a:tabLst>
            </a:pP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70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Put on your scarf.	B. Put on your sweater.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5021263" algn="l"/>
              </a:tabLst>
            </a:pP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70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is my beanie.	B. This is your beanie.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5021263" algn="l"/>
              </a:tabLst>
            </a:pP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70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 coat, please.	</a:t>
            </a:r>
            <a:r>
              <a:rPr lang="en-US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 sweater, please.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5021263" algn="l"/>
              </a:tabLst>
            </a:pP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70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Is this your coat?	B. Is this your scarf?</a:t>
            </a:r>
            <a:endParaRPr lang="zh-CN" altLang="zh-CN" sz="27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59502" y="1844824"/>
            <a:ext cx="16604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>
                <a:solidFill>
                  <a:srgbClr val="ED028C"/>
                </a:solidFill>
                <a:ea typeface="楷体" panose="02010609060101010101" pitchFamily="49" charset="-122"/>
              </a:rPr>
              <a:t>It’s great.</a:t>
            </a:r>
            <a:endParaRPr lang="zh-CN" altLang="en-US" sz="2700"/>
          </a:p>
        </p:txBody>
      </p:sp>
      <p:sp>
        <p:nvSpPr>
          <p:cNvPr id="4" name="矩形 3"/>
          <p:cNvSpPr/>
          <p:nvPr/>
        </p:nvSpPr>
        <p:spPr>
          <a:xfrm>
            <a:off x="8759502" y="2492896"/>
            <a:ext cx="33175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>
                <a:solidFill>
                  <a:srgbClr val="ED028C"/>
                </a:solidFill>
                <a:ea typeface="楷体" panose="02010609060101010101" pitchFamily="49" charset="-122"/>
              </a:rPr>
              <a:t>Put on your sweater.</a:t>
            </a:r>
            <a:endParaRPr lang="zh-CN" altLang="en-US" sz="2700"/>
          </a:p>
        </p:txBody>
      </p:sp>
      <p:sp>
        <p:nvSpPr>
          <p:cNvPr id="5" name="矩形 4"/>
          <p:cNvSpPr/>
          <p:nvPr/>
        </p:nvSpPr>
        <p:spPr>
          <a:xfrm>
            <a:off x="8759502" y="3140968"/>
            <a:ext cx="29370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>
                <a:solidFill>
                  <a:srgbClr val="ED028C"/>
                </a:solidFill>
                <a:ea typeface="楷体" panose="02010609060101010101" pitchFamily="49" charset="-122"/>
              </a:rPr>
              <a:t>This is my beanie.</a:t>
            </a:r>
            <a:endParaRPr lang="zh-CN" altLang="en-US" sz="2700"/>
          </a:p>
        </p:txBody>
      </p:sp>
      <p:sp>
        <p:nvSpPr>
          <p:cNvPr id="6" name="矩形 5"/>
          <p:cNvSpPr/>
          <p:nvPr/>
        </p:nvSpPr>
        <p:spPr>
          <a:xfrm>
            <a:off x="8727660" y="3717032"/>
            <a:ext cx="28618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>
                <a:solidFill>
                  <a:srgbClr val="ED028C"/>
                </a:solidFill>
                <a:ea typeface="楷体" panose="02010609060101010101" pitchFamily="49" charset="-122"/>
              </a:rPr>
              <a:t>A sweater, please.</a:t>
            </a:r>
            <a:endParaRPr lang="zh-CN" altLang="en-US" sz="2700"/>
          </a:p>
        </p:txBody>
      </p:sp>
      <p:sp>
        <p:nvSpPr>
          <p:cNvPr id="7" name="矩形 6"/>
          <p:cNvSpPr/>
          <p:nvPr/>
        </p:nvSpPr>
        <p:spPr>
          <a:xfrm>
            <a:off x="8781157" y="4293096"/>
            <a:ext cx="30026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>
                <a:solidFill>
                  <a:srgbClr val="ED028C"/>
                </a:solidFill>
                <a:ea typeface="楷体" panose="02010609060101010101" pitchFamily="49" charset="-122"/>
              </a:rPr>
              <a:t>Is this your coat</a:t>
            </a:r>
            <a:r>
              <a:rPr lang="zh-CN" altLang="zh-CN" sz="270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 sz="2700"/>
          </a:p>
        </p:txBody>
      </p:sp>
      <p:sp>
        <p:nvSpPr>
          <p:cNvPr id="8" name="文本框 7"/>
          <p:cNvSpPr txBox="1"/>
          <p:nvPr/>
        </p:nvSpPr>
        <p:spPr>
          <a:xfrm>
            <a:off x="956760" y="181703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53760" y="242951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19256" y="30344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82638" y="371703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982638" y="42930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117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173463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天气冷了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妈妈让王兵穿上御寒衣服再出门。听录音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在相应的衣物下面打</a:t>
            </a:r>
            <a:r>
              <a:rPr lang="en-US" altLang="zh-CN" sz="250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“√”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5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844824"/>
            <a:ext cx="11485848" cy="463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It’s cold.</a:t>
            </a:r>
            <a:endParaRPr lang="zh-CN" altLang="zh-CN" sz="25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Yes, Mum.</a:t>
            </a:r>
            <a:endParaRPr lang="zh-CN" altLang="zh-CN" sz="25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Put on your coat.Which one do you want to wear</a:t>
            </a:r>
            <a:r>
              <a:rPr lang="zh-CN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Green one or blue one</a:t>
            </a:r>
            <a:r>
              <a:rPr lang="zh-CN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25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The blue coat.</a:t>
            </a:r>
            <a:endParaRPr lang="zh-CN" altLang="zh-CN" sz="25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Put on your scarf.</a:t>
            </a:r>
            <a:endParaRPr lang="zh-CN" altLang="zh-CN" sz="25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The red scarf is nice.</a:t>
            </a:r>
            <a:endParaRPr lang="zh-CN" altLang="zh-CN" sz="25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And the beanie</a:t>
            </a:r>
            <a:r>
              <a:rPr lang="zh-CN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25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Thank you, Mum.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591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5" y="1988840"/>
            <a:ext cx="11118839" cy="300015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142878" y="420192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latin typeface="+mj-ea"/>
                <a:ea typeface="+mj-ea"/>
              </a:rPr>
              <a:t>√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543478" y="420192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j-ea"/>
                <a:ea typeface="+mj-ea"/>
              </a:rPr>
              <a:t>√</a:t>
            </a:r>
            <a:endParaRPr lang="zh-CN" altLang="en-US">
              <a:latin typeface="+mj-ea"/>
              <a:ea typeface="+mj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71270" y="420192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latin typeface="+mj-ea"/>
                <a:ea typeface="+mj-ea"/>
              </a:rPr>
              <a:t>√</a:t>
            </a:r>
            <a:endParaRPr lang="zh-CN" altLang="en-US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837" y="1340768"/>
            <a:ext cx="11543009" cy="360040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3799"/>
            <a:ext cx="11485848" cy="332398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不同帽子的表达</a:t>
            </a:r>
            <a:endParaRPr lang="zh-CN" altLang="zh-CN" sz="13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hat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：通常有完整的帽冠和较宽的帽檐，形状较为多样，像常见的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fedora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浅顶卷檐软呢帽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bowler hat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黑色圆顶硬呢帽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top hat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高顶礼帽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sun hat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阔边遮阳帽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bucket hat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渔夫帽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等。也有无边的款式，但整体造型较大且有明显的帽冠。</a:t>
            </a:r>
            <a:endParaRPr lang="zh-CN" altLang="zh-CN" sz="130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1277386"/>
            <a:ext cx="1944216" cy="669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28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845" y="1196752"/>
            <a:ext cx="11543009" cy="417646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cap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：帽冠相对较小，帽檐一般较短，更注重实用性和运动性。比如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baseball cap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棒球帽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newsboy cap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报童帽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flat cap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鸭舌帽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等，有些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cap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可能没有明显的帽檐，但会有帽舌。</a:t>
            </a:r>
            <a:endParaRPr lang="zh-CN" altLang="zh-CN" sz="13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beanie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：是一种无檐的小便帽，通常比较贴合头部，能覆盖耳朵，有紧身的设计，也有一些是宽松下垂的款式，如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slouchy beanie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下垂式无檐帽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。有的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beanie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顶端可能会有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pom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pom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绒球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等装饰。</a:t>
            </a:r>
            <a:endParaRPr lang="zh-CN" altLang="zh-CN" sz="130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71505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598</Words>
  <Application>Microsoft Office PowerPoint</Application>
  <PresentationFormat>自定义</PresentationFormat>
  <Paragraphs>58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345</cp:revision>
  <dcterms:created xsi:type="dcterms:W3CDTF">2020-11-06T05:24:00Z</dcterms:created>
  <dcterms:modified xsi:type="dcterms:W3CDTF">2025-06-30T07:23:08Z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